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0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31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28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110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0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34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19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69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73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3146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696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542FE-AEE4-4B3F-8C74-39DDC66BE3B8}" type="datetimeFigureOut">
              <a:rPr lang="en-IN" smtClean="0"/>
              <a:t>28-03-2025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1922A-2044-407E-94BC-466D516F24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09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v5MR5JnKcZI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350" y="43073"/>
            <a:ext cx="1912747" cy="1773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98" y="4585830"/>
            <a:ext cx="11668836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LENDI INSTITUTE OF ENGINEERING AND TECHNOLGOY</a:t>
            </a:r>
            <a:b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(Autonomous)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Approved by AICTE and Permanently affiliated to JNTU Gurajada-Vizianagaram.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95" y="446980"/>
            <a:ext cx="3222932" cy="1347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613" y="513260"/>
            <a:ext cx="1541557" cy="1212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4613" y="1587289"/>
            <a:ext cx="1541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480" y="148361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9929" y="3201153"/>
            <a:ext cx="601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SUBJECT  : PYTHON </a:t>
            </a:r>
          </a:p>
          <a:p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NAME OF THE TOPIC       : Basics  in PP and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syntax</a:t>
            </a:r>
            <a:endParaRPr lang="en-US" sz="2000" dirty="0" smtClean="0"/>
          </a:p>
          <a:p>
            <a:r>
              <a:rPr lang="en-US" sz="2000" dirty="0" smtClean="0"/>
              <a:t>                         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PRESENTED BY :</a:t>
            </a:r>
          </a:p>
          <a:p>
            <a:r>
              <a:rPr lang="en-US" sz="2000" dirty="0" smtClean="0"/>
              <a:t>                     Mr.S.V.R VARA PRASAD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Assistant Professor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22455" y="2043115"/>
            <a:ext cx="10022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</a:rPr>
              <a:t>DEPARTMENT OF COMPUTER SCIENCE AND ENGINEERING</a:t>
            </a:r>
            <a:endParaRPr lang="en-US" sz="32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F854AC-C3DE-E445-BCD3-B9E4A49E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Python?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BD1C6A-294D-6347-9E5F-C54E0A0F4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11360800" cy="416813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Python is a popular high-level programming language used in various applications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Python is an easy language to learn because of its simple syntax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Python can be used for simple tasks such as plotting or for more complex tasks like machine learning</a:t>
            </a:r>
          </a:p>
          <a:p>
            <a:pPr lvl="1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91B548C-207D-B345-9E17-1A59403895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86" y="3985146"/>
            <a:ext cx="1665027" cy="15334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743200" y="5977719"/>
            <a:ext cx="6496334" cy="4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6" name="Footer Placeholder 1"/>
          <p:cNvSpPr txBox="1">
            <a:spLocks/>
          </p:cNvSpPr>
          <p:nvPr/>
        </p:nvSpPr>
        <p:spPr>
          <a:xfrm>
            <a:off x="3766783" y="5929088"/>
            <a:ext cx="7616588" cy="67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LENDI INSTITUTE OF ENGINEERING AND TECHNOLOGY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5884430"/>
            <a:ext cx="1023583" cy="5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6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939669-94C8-5647-9F38-04113041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Variables, Objects, and Classes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953DC2-F53C-6C4C-BC13-5025CA803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356967"/>
            <a:ext cx="11360800" cy="4555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variable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reference to a value stored in a computer’s memory. </a:t>
            </a:r>
          </a:p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Variables can be sorted into a variety of categories (or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types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such as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numbers (int/float </a:t>
            </a:r>
            <a:r>
              <a:rPr lang="en-US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Boolean values (true/false),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sequences (strings, lists </a:t>
            </a:r>
            <a:r>
              <a:rPr lang="en-US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collection of data from a computer’s memory that can be manipulated. </a:t>
            </a:r>
          </a:p>
          <a:p>
            <a:pPr lvl="1"/>
            <a:r>
              <a:rPr lang="en-US" sz="21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VARIABLES ARE OBJECTS </a:t>
            </a:r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although some objects can be defined by data referred to by multiple variables. </a:t>
            </a:r>
          </a:p>
          <a:p>
            <a:pPr lvl="1"/>
            <a:r>
              <a:rPr lang="en-US" sz="21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Methods </a:t>
            </a:r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the functions used to act on/alter an object’s data. They describe what your object can “do.”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520" y="6002408"/>
            <a:ext cx="1024217" cy="5182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94329" y="6076845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LENDI INSTITUTE OF ENGINEERING AND TECHNOLOGY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83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16B051EB-26E4-BF4C-A207-C4201A4A96EC}"/>
              </a:ext>
            </a:extLst>
          </p:cNvPr>
          <p:cNvSpPr/>
          <p:nvPr/>
        </p:nvSpPr>
        <p:spPr>
          <a:xfrm>
            <a:off x="9576949" y="4108231"/>
            <a:ext cx="1517515" cy="765243"/>
          </a:xfrm>
          <a:prstGeom prst="roundRect">
            <a:avLst/>
          </a:prstGeom>
          <a:solidFill>
            <a:srgbClr val="609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2C6379CA-F112-A041-A8EE-0B93ED366F76}"/>
              </a:ext>
            </a:extLst>
          </p:cNvPr>
          <p:cNvSpPr/>
          <p:nvPr/>
        </p:nvSpPr>
        <p:spPr>
          <a:xfrm>
            <a:off x="9576949" y="3273036"/>
            <a:ext cx="1517515" cy="765243"/>
          </a:xfrm>
          <a:prstGeom prst="roundRect">
            <a:avLst/>
          </a:prstGeom>
          <a:solidFill>
            <a:srgbClr val="F8A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B6253E0D-A5C9-9D45-8966-E684C7FE109E}"/>
              </a:ext>
            </a:extLst>
          </p:cNvPr>
          <p:cNvSpPr/>
          <p:nvPr/>
        </p:nvSpPr>
        <p:spPr>
          <a:xfrm>
            <a:off x="9576949" y="2454092"/>
            <a:ext cx="1517515" cy="765243"/>
          </a:xfrm>
          <a:prstGeom prst="roundRect">
            <a:avLst/>
          </a:prstGeom>
          <a:solidFill>
            <a:srgbClr val="8D6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79D5F0-26AA-3A4D-A00A-BB76ED4C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Variables, Objects, and Classes (cont.)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2B0A7F-77FB-1841-B281-CC243A013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1" y="1214651"/>
            <a:ext cx="5562239" cy="405338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collection of objects who share the same set of variables/methods.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definition of the class provides a blueprint for all the objects within it (</a:t>
            </a: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instances</a:t>
            </a: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Instances may share the same variables (color, size, shape, etc.), but they do </a:t>
            </a: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</a:t>
            </a: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 the same values for each variable (blue/red/pink, small/large, square/circular etc.)</a:t>
            </a:r>
          </a:p>
          <a:p>
            <a:endParaRPr lang="en-US" dirty="0"/>
          </a:p>
        </p:txBody>
      </p:sp>
      <p:pic>
        <p:nvPicPr>
          <p:cNvPr id="1025" name="Picture 1" descr="page3image60866976">
            <a:extLst>
              <a:ext uri="{FF2B5EF4-FFF2-40B4-BE49-F238E27FC236}">
                <a16:creationId xmlns:a16="http://schemas.microsoft.com/office/drawing/2014/main" xmlns="" id="{3492707E-53E9-C04E-AF94-E1ED17B25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85" y="2565825"/>
            <a:ext cx="3320716" cy="232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C3514C9F-F4DA-2A4C-B8A6-F71DC4D25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8578"/>
            <a:ext cx="246286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FCBF975-DEB6-FA47-8C0B-B8BCF20008B7}"/>
              </a:ext>
            </a:extLst>
          </p:cNvPr>
          <p:cNvSpPr txBox="1"/>
          <p:nvPr/>
        </p:nvSpPr>
        <p:spPr>
          <a:xfrm>
            <a:off x="9641491" y="2471580"/>
            <a:ext cx="1208985" cy="76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Instance #1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Color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Pink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Polo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39AA55F-F079-F046-AAA1-5C08CFB4D26D}"/>
              </a:ext>
            </a:extLst>
          </p:cNvPr>
          <p:cNvSpPr txBox="1"/>
          <p:nvPr/>
        </p:nvSpPr>
        <p:spPr>
          <a:xfrm>
            <a:off x="9609221" y="3273036"/>
            <a:ext cx="1208985" cy="76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Instance #2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Color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Red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Mini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99A8F26-5FD8-CB46-A8A8-498A1313E351}"/>
              </a:ext>
            </a:extLst>
          </p:cNvPr>
          <p:cNvSpPr txBox="1"/>
          <p:nvPr/>
        </p:nvSpPr>
        <p:spPr>
          <a:xfrm>
            <a:off x="9576950" y="4090743"/>
            <a:ext cx="1334020" cy="76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Instance #3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Color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Blue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Beetle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520" y="5889320"/>
            <a:ext cx="102421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47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5749BC-F0D7-0049-97F8-75A3CDEFC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Syntax Rules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DEAAA1-1F8C-D641-8E40-9E40A8975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725" y="1536633"/>
            <a:ext cx="11360800" cy="4076931"/>
          </a:xfrm>
        </p:spPr>
        <p:txBody>
          <a:bodyPr/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name of your variable (</a:t>
            </a:r>
            <a:r>
              <a:rPr lang="en-US" sz="1400" b="1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myInt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etc.) is placed on the left of the “=“ operator. </a:t>
            </a:r>
          </a:p>
          <a:p>
            <a:pPr lvl="1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 variable names are in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camel case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 the first word begins with a lowercase letter and any subsequent words are capitalized</a:t>
            </a:r>
          </a:p>
          <a:p>
            <a:pPr lvl="1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Variable names may also appear in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snake case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where all words are lowercase, with underscores between words </a:t>
            </a: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assignment operator (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“=“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sets the variable name equal to the memory location where your value is found. </a:t>
            </a: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value of your variable (</a:t>
            </a:r>
            <a:r>
              <a:rPr lang="en-US" sz="1400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“Hello, World”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is placed on the right of the “=“ operator. </a:t>
            </a:r>
          </a:p>
          <a:p>
            <a:pPr lvl="1"/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type of this value does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 to be stated but its format must abide by a given object type (as shown). </a:t>
            </a:r>
          </a:p>
          <a:p>
            <a:endParaRPr lang="en-US" dirty="0"/>
          </a:p>
        </p:txBody>
      </p:sp>
      <p:pic>
        <p:nvPicPr>
          <p:cNvPr id="2050" name="Picture 2" descr="page4image54542912">
            <a:extLst>
              <a:ext uri="{FF2B5EF4-FFF2-40B4-BE49-F238E27FC236}">
                <a16:creationId xmlns:a16="http://schemas.microsoft.com/office/drawing/2014/main" xmlns="" id="{AE7717A7-829D-A047-9620-90F749E81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258" y="3814233"/>
            <a:ext cx="4258733" cy="179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1C516021-2922-9A4D-BA26-398EE29C8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258" y="4090581"/>
            <a:ext cx="4258733" cy="1046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myString</a:t>
            </a:r>
            <a:r>
              <a:rPr lang="en-US" altLang="en-US" sz="2000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</a:t>
            </a:r>
            <a:r>
              <a:rPr lang="en-US" altLang="en-US" sz="20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“Hello, World” </a:t>
            </a:r>
            <a:r>
              <a:rPr lang="en-US" altLang="en-US" sz="2000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myInt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</a:t>
            </a:r>
            <a:r>
              <a:rPr lang="en-US" altLang="en-US" sz="20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sz="2000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myFloat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</a:t>
            </a:r>
            <a:r>
              <a:rPr lang="en-US" altLang="en-US" sz="20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7.0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sz="2000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myList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</a:t>
            </a:r>
            <a:r>
              <a:rPr lang="en-US" altLang="en-US" sz="20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[7, 8, 9] </a:t>
            </a:r>
            <a:r>
              <a:rPr lang="en-US" altLang="en-US" sz="2000" dirty="0" err="1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myBoolean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</a:t>
            </a:r>
            <a:r>
              <a:rPr lang="en-US" altLang="en-US" sz="20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true</a:t>
            </a:r>
            <a:r>
              <a:rPr lang="en-US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altLang="en-US" sz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470" y="5889912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1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FA4215-9D0A-6E44-9EDA-DBC9EE02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Syntax Rules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88845F-1673-F344-9908-44B71768F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 Syntax </a:t>
            </a:r>
          </a:p>
          <a:p>
            <a:pPr lvl="1"/>
            <a:r>
              <a:rPr lang="en-US" sz="1333" b="1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</a:t>
            </a:r>
            <a:r>
              <a:rPr lang="en-US" sz="13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...: </a:t>
            </a:r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indicates that you are defining a new function. </a:t>
            </a:r>
          </a:p>
          <a:p>
            <a:pPr lvl="1"/>
            <a:r>
              <a:rPr lang="en-US" sz="1333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function() </a:t>
            </a:r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refers to the name of your function. By convention, this name is typically lowercase and represents a verb/action. </a:t>
            </a:r>
          </a:p>
          <a:p>
            <a:pPr lvl="1"/>
            <a:r>
              <a:rPr lang="en-US" sz="1333" b="1" dirty="0" err="1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a,b</a:t>
            </a:r>
            <a:r>
              <a:rPr lang="en-US" sz="1333" b="1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refers to </a:t>
            </a:r>
            <a:r>
              <a:rPr lang="en-US" sz="13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parameters </a:t>
            </a:r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(values or variables) that can be used within the statements of your function’s definition (......). If your function has no parameters, an empty parenthetical () is used. </a:t>
            </a:r>
          </a:p>
          <a:p>
            <a:pPr lvl="1"/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333" b="1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return</a:t>
            </a:r>
            <a:r>
              <a:rPr lang="en-US" sz="13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statement is an optional statement that will return a value for your function to your original call. 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5C51459-F977-854C-8FA3-A329B6CC8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041" y="5026820"/>
            <a:ext cx="246286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pic>
        <p:nvPicPr>
          <p:cNvPr id="3077" name="Picture 5" descr="page5image54627904">
            <a:extLst>
              <a:ext uri="{FF2B5EF4-FFF2-40B4-BE49-F238E27FC236}">
                <a16:creationId xmlns:a16="http://schemas.microsoft.com/office/drawing/2014/main" xmlns="" id="{E6E8F834-0D46-9040-8AAB-F1F1A477A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373" y="4053386"/>
            <a:ext cx="3810000" cy="146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CB383AB-72C0-9646-AAAE-E5AE53E4281C}"/>
              </a:ext>
            </a:extLst>
          </p:cNvPr>
          <p:cNvSpPr/>
          <p:nvPr/>
        </p:nvSpPr>
        <p:spPr>
          <a:xfrm>
            <a:off x="3995327" y="4053386"/>
            <a:ext cx="3502773" cy="2308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133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</a:t>
            </a:r>
            <a:r>
              <a:rPr lang="en-US" altLang="en-US" sz="2133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133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</a:t>
            </a:r>
            <a:r>
              <a:rPr lang="en-US" altLang="en-US" sz="2133" dirty="0">
                <a:solidFill>
                  <a:srgbClr val="4270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altLang="en-US" sz="2133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a, b</a:t>
            </a:r>
            <a:r>
              <a:rPr lang="en-US" alt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133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altLang="en-US" sz="2133" dirty="0">
                <a:solidFill>
                  <a:srgbClr val="6DAA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...... </a:t>
            </a:r>
            <a:endParaRPr lang="en-US" altLang="en-US" sz="21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133" dirty="0">
                <a:solidFill>
                  <a:srgbClr val="FFBF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altLang="en-US" sz="2133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return</a:t>
            </a:r>
            <a:r>
              <a:rPr lang="en-US" altLang="en-US" sz="2133" dirty="0">
                <a:solidFill>
                  <a:srgbClr val="FFBF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133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altLang="en-US" sz="2133" dirty="0">
                <a:solidFill>
                  <a:srgbClr val="6DAA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</a:t>
            </a:r>
            <a:r>
              <a:rPr lang="en-US" altLang="en-US" sz="2133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8000" dirty="0">
                <a:latin typeface="Arial" panose="020B0604020202020204" pitchFamily="34" charset="0"/>
              </a:rPr>
              <a:t>    </a:t>
            </a:r>
            <a:r>
              <a:rPr lang="en-US" altLang="en-US" sz="1467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892" y="5872482"/>
            <a:ext cx="7535309" cy="70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0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100CDC-3B6E-A442-A660-18240E474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Syntax Rules (cont.)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29BE5D-CDA0-8F46-AEFE-A50C53948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Calling a function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the function by referring to its name (</a:t>
            </a:r>
            <a:r>
              <a:rPr lang="en-US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function()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and by placing</a:t>
            </a:r>
            <a:b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necessary arguments (</a:t>
            </a:r>
            <a:r>
              <a:rPr lang="en-US" b="1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1, 2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within the parenthesis separated by</a:t>
            </a:r>
            <a:b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commas.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myValue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function(1, 2) 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wish, you can set your function call equal to a variable (</a:t>
            </a:r>
            <a:r>
              <a:rPr lang="en-US" b="1" dirty="0" err="1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myValue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 The value returned by the function will be assigned to your variable name. </a:t>
            </a:r>
          </a:p>
          <a:p>
            <a:endParaRPr lang="en-US" dirty="0"/>
          </a:p>
        </p:txBody>
      </p:sp>
      <p:pic>
        <p:nvPicPr>
          <p:cNvPr id="4097" name="Picture 1" descr="page5image54627712">
            <a:extLst>
              <a:ext uri="{FF2B5EF4-FFF2-40B4-BE49-F238E27FC236}">
                <a16:creationId xmlns:a16="http://schemas.microsoft.com/office/drawing/2014/main" xmlns="" id="{6FCDB6FF-512C-044F-9E68-9A0F20212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956" y="4173678"/>
            <a:ext cx="4588933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D64E953-9527-1249-A9F0-39B6AEC9E033}"/>
              </a:ext>
            </a:extLst>
          </p:cNvPr>
          <p:cNvSpPr/>
          <p:nvPr/>
        </p:nvSpPr>
        <p:spPr>
          <a:xfrm>
            <a:off x="3875965" y="4271749"/>
            <a:ext cx="3926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myValue</a:t>
            </a:r>
            <a:r>
              <a:rPr lang="en-US" sz="2400" dirty="0">
                <a:solidFill>
                  <a:srgbClr val="FFBF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</a:t>
            </a:r>
            <a:r>
              <a:rPr lang="en-US" sz="24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</a:t>
            </a:r>
            <a:r>
              <a:rPr lang="en-US" sz="2400" dirty="0">
                <a:solidFill>
                  <a:srgbClr val="4270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2400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1, 2</a:t>
            </a:r>
            <a:r>
              <a:rPr lang="en-US" sz="2400" dirty="0">
                <a:solidFill>
                  <a:srgbClr val="4270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074" y="5921657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7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B37352-2674-DF4B-BF65-3D11D810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 Data Types and Operators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FD65EB-F336-4844-BDF9-237B335AA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21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type </a:t>
            </a:r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means of classifying a value and determining what operations can be performed on it. All objects have a data type. </a:t>
            </a:r>
          </a:p>
          <a:p>
            <a:r>
              <a:rPr lang="en-US" sz="21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Operators </a:t>
            </a:r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symbols used carry out specific functions/computations. </a:t>
            </a:r>
          </a:p>
          <a:p>
            <a:r>
              <a:rPr lang="en-US" sz="21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https://www.youtube.com/watch?v=v5MR5JnKcZI</a:t>
            </a:r>
            <a:endParaRPr lang="en-US" sz="21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1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52396" indent="0">
              <a:buNone/>
            </a:pP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6145" name="Picture 1" descr="page6image60921744">
            <a:extLst>
              <a:ext uri="{FF2B5EF4-FFF2-40B4-BE49-F238E27FC236}">
                <a16:creationId xmlns:a16="http://schemas.microsoft.com/office/drawing/2014/main" xmlns="" id="{9205AA22-D85D-1C4A-B101-647599D5F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39" y="2882628"/>
            <a:ext cx="4106779" cy="276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age6image60925696">
            <a:extLst>
              <a:ext uri="{FF2B5EF4-FFF2-40B4-BE49-F238E27FC236}">
                <a16:creationId xmlns:a16="http://schemas.microsoft.com/office/drawing/2014/main" xmlns="" id="{16522D70-7EE3-EA4E-8A77-D3A19E62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147" y="2882628"/>
            <a:ext cx="4539916" cy="276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2128" y="6091833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03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77E9B8-C62C-824D-B5C2-8200FA3E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6104"/>
            <a:ext cx="11360800" cy="763600"/>
          </a:xfrm>
        </p:spPr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Input/Output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B8EB5B-850B-524B-A783-5F5A10554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7220443" cy="4555200"/>
          </a:xfrm>
        </p:spPr>
        <p:txBody>
          <a:bodyPr/>
          <a:lstStyle/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Input functions 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input()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allow users of a program to place values into programming code. </a:t>
            </a:r>
          </a:p>
          <a:p>
            <a:pPr lvl="1"/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parameter for an input function is called a </a:t>
            </a:r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prompt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This is a string (this can be indicated by “” or ‘’) such as </a:t>
            </a:r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“Enter a number: “ </a:t>
            </a:r>
            <a:endParaRPr lang="en-US" sz="1467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user’s response to the prompt will be returned to the input statement call as a string. To use this value as any other data type, it must be converted with another function (</a:t>
            </a:r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int()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 </a:t>
            </a:r>
          </a:p>
          <a:p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 functions 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1467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print()</a:t>
            </a:r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allow programs to output strings to users on a given interface. </a:t>
            </a:r>
          </a:p>
          <a:p>
            <a:pPr lvl="1"/>
            <a:r>
              <a:rPr lang="en-US" sz="146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parameter of this function is of any type. All types will automatically be converted to strings. </a:t>
            </a:r>
          </a:p>
          <a:p>
            <a:endParaRPr lang="en-US" dirty="0"/>
          </a:p>
        </p:txBody>
      </p:sp>
      <p:pic>
        <p:nvPicPr>
          <p:cNvPr id="7169" name="Picture 1" descr="page7image54530944">
            <a:extLst>
              <a:ext uri="{FF2B5EF4-FFF2-40B4-BE49-F238E27FC236}">
                <a16:creationId xmlns:a16="http://schemas.microsoft.com/office/drawing/2014/main" xmlns="" id="{8E127A73-C6F7-1549-B707-790318628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043" y="2457417"/>
            <a:ext cx="4517863" cy="194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BB17BBD-9720-B44A-B9C2-CDE2E04B22BF}"/>
              </a:ext>
            </a:extLst>
          </p:cNvPr>
          <p:cNvSpPr/>
          <p:nvPr/>
        </p:nvSpPr>
        <p:spPr>
          <a:xfrm>
            <a:off x="7636043" y="279292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xString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</a:t>
            </a:r>
            <a:r>
              <a:rPr lang="en-US" altLang="en-US" sz="2400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input(</a:t>
            </a:r>
            <a:r>
              <a:rPr lang="en-US" altLang="en-US" sz="24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“Enter a number: “</a:t>
            </a:r>
            <a:r>
              <a:rPr lang="en-US" altLang="en-US" sz="2400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 = </a:t>
            </a:r>
            <a:r>
              <a:rPr lang="en-US" altLang="en-US" sz="2400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</a:t>
            </a:r>
            <a:r>
              <a:rPr lang="en-US" altLang="en-US" sz="2400" dirty="0">
                <a:solidFill>
                  <a:srgbClr val="6DAA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xString</a:t>
            </a:r>
            <a:r>
              <a:rPr lang="en-US" altLang="en-US" sz="2400" dirty="0">
                <a:solidFill>
                  <a:srgbClr val="6DAA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br>
              <a:rPr lang="en-US" altLang="en-US" sz="2400" dirty="0">
                <a:solidFill>
                  <a:srgbClr val="6DAA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y=x+2</a:t>
            </a:r>
            <a:b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sz="2400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(y</a:t>
            </a:r>
            <a:r>
              <a:rPr lang="en-US" altLang="en-US" sz="2400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US" altLang="en-US" sz="267" dirty="0">
              <a:solidFill>
                <a:srgbClr val="F8A81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766" y="5823586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79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03293A-4FC8-424F-811B-1CEAEA5C2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If-else Statements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6855E2D-A97A-3048-B5EE-2975CF52F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7653579" cy="4555200"/>
          </a:xfrm>
        </p:spPr>
        <p:txBody>
          <a:bodyPr/>
          <a:lstStyle/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If-else statements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allow programmers to adapt the function of their code based on a given condition. </a:t>
            </a:r>
          </a:p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a given condition (i.e</a:t>
            </a:r>
            <a:r>
              <a:rPr lang="en-US" sz="16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1600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 % 2 == 0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is true, then the statements following the if statement (</a:t>
            </a:r>
            <a:r>
              <a:rPr lang="en-US" sz="16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will be executed. If the condition is false, the statements following the else statement (</a:t>
            </a:r>
            <a:r>
              <a:rPr lang="en-US" sz="1600" b="1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will be executed. 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condition is tested using the Boolean operators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==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(is equal to),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!=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(is not equal to),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(used to test multiple conditions), and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(used to test if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LEAST ONE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condition is true). 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Additionally,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else-if statements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1600" b="1" dirty="0" err="1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elif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can be used to provide unique coding statements for multiple conditions. </a:t>
            </a:r>
          </a:p>
          <a:p>
            <a:endParaRPr lang="en-US" dirty="0"/>
          </a:p>
        </p:txBody>
      </p:sp>
      <p:pic>
        <p:nvPicPr>
          <p:cNvPr id="8196" name="Picture 4" descr="page8image54900032">
            <a:extLst>
              <a:ext uri="{FF2B5EF4-FFF2-40B4-BE49-F238E27FC236}">
                <a16:creationId xmlns:a16="http://schemas.microsoft.com/office/drawing/2014/main" xmlns="" id="{31CAE7BF-C0EC-7240-9EAB-E6D9AA276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179" y="774776"/>
            <a:ext cx="4030604" cy="321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E193EE9-F929-1D44-9299-78756C2D6495}"/>
              </a:ext>
            </a:extLst>
          </p:cNvPr>
          <p:cNvSpPr/>
          <p:nvPr/>
        </p:nvSpPr>
        <p:spPr>
          <a:xfrm>
            <a:off x="8161396" y="774776"/>
            <a:ext cx="40306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 err="1">
                <a:latin typeface="Calibri" panose="020F0502020204030204" pitchFamily="34" charset="0"/>
              </a:rPr>
              <a:t>xString</a:t>
            </a:r>
            <a:r>
              <a:rPr lang="en-US" altLang="en-US" sz="2400" dirty="0">
                <a:latin typeface="Calibri" panose="020F0502020204030204" pitchFamily="34" charset="0"/>
              </a:rPr>
              <a:t> = input(“Enter a number: “)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latin typeface="Calibri" panose="020F0502020204030204" pitchFamily="34" charset="0"/>
              </a:rPr>
              <a:t>x = int(</a:t>
            </a:r>
            <a:r>
              <a:rPr lang="en-US" altLang="en-US" sz="2400" dirty="0" err="1">
                <a:latin typeface="Calibri" panose="020F0502020204030204" pitchFamily="34" charset="0"/>
              </a:rPr>
              <a:t>xString</a:t>
            </a:r>
            <a:r>
              <a:rPr lang="en-US" altLang="en-US" sz="2400" dirty="0">
                <a:latin typeface="Calibri" panose="020F0502020204030204" pitchFamily="34" charset="0"/>
              </a:rPr>
              <a:t>) </a:t>
            </a:r>
            <a:endParaRPr lang="en-US" altLang="en-US" sz="533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solidFill>
                  <a:srgbClr val="F8A81B"/>
                </a:solidFill>
                <a:latin typeface="Calibri" panose="020F0502020204030204" pitchFamily="34" charset="0"/>
              </a:rPr>
              <a:t>if</a:t>
            </a: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dirty="0">
                <a:solidFill>
                  <a:srgbClr val="6091BA"/>
                </a:solidFill>
                <a:latin typeface="Calibri" panose="020F0502020204030204" pitchFamily="34" charset="0"/>
              </a:rPr>
              <a:t>x % 2 == 0</a:t>
            </a: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:</a:t>
            </a:r>
            <a:b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    </a:t>
            </a:r>
            <a:r>
              <a:rPr lang="en-US" altLang="en-US" sz="2400" dirty="0">
                <a:latin typeface="Calibri" panose="020F0502020204030204" pitchFamily="34" charset="0"/>
              </a:rPr>
              <a:t>print(“This is an even number”) </a:t>
            </a:r>
            <a:endParaRPr lang="en-US" altLang="en-US" sz="533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 err="1">
                <a:solidFill>
                  <a:srgbClr val="A0CC3A"/>
                </a:solidFill>
                <a:latin typeface="Calibri" panose="020F0502020204030204" pitchFamily="34" charset="0"/>
              </a:rPr>
              <a:t>elif</a:t>
            </a:r>
            <a:r>
              <a:rPr lang="en-US" altLang="en-US" sz="2400" dirty="0">
                <a:solidFill>
                  <a:srgbClr val="6DAA44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dirty="0">
                <a:solidFill>
                  <a:srgbClr val="6091BA"/>
                </a:solidFill>
                <a:latin typeface="Calibri" panose="020F0502020204030204" pitchFamily="34" charset="0"/>
              </a:rPr>
              <a:t>x == 0</a:t>
            </a:r>
            <a:r>
              <a:rPr lang="en-US" altLang="en-US" sz="2400" dirty="0">
                <a:solidFill>
                  <a:srgbClr val="6DAA44"/>
                </a:solidFill>
                <a:latin typeface="Calibri" panose="020F0502020204030204" pitchFamily="34" charset="0"/>
              </a:rPr>
              <a:t>:</a:t>
            </a:r>
            <a:br>
              <a:rPr lang="en-US" altLang="en-US" sz="2400" dirty="0">
                <a:solidFill>
                  <a:srgbClr val="6DAA44"/>
                </a:solidFill>
                <a:latin typeface="Calibri" panose="020F0502020204030204" pitchFamily="34" charset="0"/>
              </a:rPr>
            </a:br>
            <a:r>
              <a:rPr lang="en-US" altLang="en-US" sz="2400" dirty="0">
                <a:solidFill>
                  <a:srgbClr val="6DAA44"/>
                </a:solidFill>
                <a:latin typeface="Calibri" panose="020F0502020204030204" pitchFamily="34" charset="0"/>
              </a:rPr>
              <a:t>    </a:t>
            </a:r>
            <a:r>
              <a:rPr lang="en-US" altLang="en-US" sz="2400" dirty="0">
                <a:latin typeface="Calibri" panose="020F0502020204030204" pitchFamily="34" charset="0"/>
              </a:rPr>
              <a:t>print(“This number equals 0”) </a:t>
            </a:r>
            <a:endParaRPr lang="en-US" altLang="en-US" sz="533" dirty="0">
              <a:latin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solidFill>
                  <a:srgbClr val="8D64AA"/>
                </a:solidFill>
                <a:latin typeface="Calibri" panose="020F0502020204030204" pitchFamily="34" charset="0"/>
              </a:rPr>
              <a:t>else</a:t>
            </a:r>
            <a:r>
              <a:rPr lang="en-US" altLang="en-US" sz="2400" dirty="0">
                <a:latin typeface="Calibri" panose="020F0502020204030204" pitchFamily="34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latin typeface="Calibri" panose="020F0502020204030204" pitchFamily="34" charset="0"/>
              </a:rPr>
              <a:t>    print(“This is an odd number”)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528" y="6096765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7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A4CE96-D4C0-E84E-852F-DA601A50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Loops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0828D5-3480-914E-8398-85A5F53BA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7006280" cy="4555200"/>
          </a:xfrm>
        </p:spPr>
        <p:txBody>
          <a:bodyPr/>
          <a:lstStyle/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loops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perform the same task (iterate) for the number of times specified by an 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iterable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(something that can be evaluated repeatedly such as a list, string, or range). </a:t>
            </a:r>
          </a:p>
          <a:p>
            <a:r>
              <a:rPr lang="en-US" sz="1600" b="1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defines the for loop </a:t>
            </a:r>
          </a:p>
          <a:p>
            <a:r>
              <a:rPr lang="en-US" sz="1600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the variable defining the number of times the statements within the loop (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print(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myInt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are executed. </a:t>
            </a:r>
          </a:p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1600" b="1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range(start, stop, step)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 is often used to define x. 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starting value is defined by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the final value is defined by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stop – 1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the magnitude at which x changes between loops is defined by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en-US" sz="1600" b="1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Boolean operator that returns true if the given value (x) is found within a given list, string, range etc. </a:t>
            </a:r>
          </a:p>
          <a:p>
            <a:pPr marL="152396" indent="0">
              <a:buNone/>
            </a:pPr>
            <a:endParaRPr lang="en-US" dirty="0"/>
          </a:p>
        </p:txBody>
      </p:sp>
      <p:pic>
        <p:nvPicPr>
          <p:cNvPr id="5121" name="Picture 1" descr="page9image54538048">
            <a:extLst>
              <a:ext uri="{FF2B5EF4-FFF2-40B4-BE49-F238E27FC236}">
                <a16:creationId xmlns:a16="http://schemas.microsoft.com/office/drawing/2014/main" xmlns="" id="{AF910E46-C2F4-5045-B879-F4ED75C09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81" y="2255519"/>
            <a:ext cx="4354520" cy="306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131DBA79-D30C-594C-AA12-3A5029B17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1881" y="2847690"/>
            <a:ext cx="6106551" cy="244175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myString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input(“Enter a number: “)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myInt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int(</a:t>
            </a: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myString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400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en-US" altLang="en-US" sz="2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400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  <a:r>
              <a:rPr lang="en-US" altLang="en-US" sz="2400" dirty="0">
                <a:solidFill>
                  <a:srgbClr val="4270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400" dirty="0">
                <a:solidFill>
                  <a:srgbClr val="8D64A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en-US" altLang="en-US" sz="2400" dirty="0">
                <a:solidFill>
                  <a:srgbClr val="FFBF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400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range(0, 5, 1): 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print(</a:t>
            </a:r>
            <a:r>
              <a:rPr lang="en-US" alt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myInt</a:t>
            </a: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endParaRPr lang="en-US" alt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667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847" y="6040253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00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age10image54649088">
            <a:extLst>
              <a:ext uri="{FF2B5EF4-FFF2-40B4-BE49-F238E27FC236}">
                <a16:creationId xmlns:a16="http://schemas.microsoft.com/office/drawing/2014/main" xmlns="" id="{74E84D9E-7A66-994A-886A-38290CB5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14" y="519765"/>
            <a:ext cx="4200887" cy="290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A4C872-FBB5-8144-AF2A-BC5CB801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While Loops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4F9AA48-964A-2E45-BF2B-8753FA506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1" y="1536633"/>
            <a:ext cx="6408753" cy="4555200"/>
          </a:xfrm>
        </p:spPr>
        <p:txBody>
          <a:bodyPr/>
          <a:lstStyle/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While loops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statements that iterate so long as a given Boolean condition is met. </a:t>
            </a:r>
          </a:p>
          <a:p>
            <a:pPr lvl="1"/>
            <a:r>
              <a:rPr lang="en-US" sz="1600" b="1" dirty="0">
                <a:solidFill>
                  <a:srgbClr val="F8A8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(the variable determining whether or not the condition is met) is defined and manipulated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OUTSIDE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the header of the while loop (</a:t>
            </a:r>
            <a:r>
              <a:rPr lang="en-US" sz="1600" b="1" dirty="0">
                <a:solidFill>
                  <a:srgbClr val="6091B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while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condition (</a:t>
            </a:r>
            <a:r>
              <a:rPr lang="en-US" sz="1600" b="1" dirty="0">
                <a:solidFill>
                  <a:srgbClr val="A0CC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 &lt; 5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is a statement containing a Boolean variable. </a:t>
            </a:r>
          </a:p>
          <a:p>
            <a:pPr lvl="1"/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break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statement used to exit the current for/while loop. </a:t>
            </a:r>
          </a:p>
          <a:p>
            <a:pPr lvl="1"/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continue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a statement used to reject all statements in the current for/while loop iteration and return to the beginning of the loop. </a:t>
            </a:r>
          </a:p>
          <a:p>
            <a:endParaRPr lang="en-US" dirty="0"/>
          </a:p>
        </p:txBody>
      </p:sp>
      <p:pic>
        <p:nvPicPr>
          <p:cNvPr id="9217" name="Picture 1" descr="page10image60862240">
            <a:extLst>
              <a:ext uri="{FF2B5EF4-FFF2-40B4-BE49-F238E27FC236}">
                <a16:creationId xmlns:a16="http://schemas.microsoft.com/office/drawing/2014/main" xmlns="" id="{B54A8FAD-4463-BB43-85BB-7BE32BB2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06" y="3078840"/>
            <a:ext cx="4227616" cy="294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247965-3E5F-3846-82DC-7FCE1E7DD796}"/>
              </a:ext>
            </a:extLst>
          </p:cNvPr>
          <p:cNvSpPr/>
          <p:nvPr/>
        </p:nvSpPr>
        <p:spPr>
          <a:xfrm>
            <a:off x="7575513" y="476952"/>
            <a:ext cx="39109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</a:rPr>
              <a:t>myString</a:t>
            </a:r>
            <a:r>
              <a:rPr lang="en-US" sz="2400" dirty="0">
                <a:latin typeface="Calibri" panose="020F0502020204030204" pitchFamily="34" charset="0"/>
              </a:rPr>
              <a:t> = input(“Enter a number: “) </a:t>
            </a:r>
          </a:p>
          <a:p>
            <a:r>
              <a:rPr lang="en-US" sz="2400" dirty="0" err="1">
                <a:latin typeface="Calibri" panose="020F0502020204030204" pitchFamily="34" charset="0"/>
              </a:rPr>
              <a:t>myInt</a:t>
            </a:r>
            <a:r>
              <a:rPr lang="en-US" sz="2400" dirty="0">
                <a:latin typeface="Calibri" panose="020F0502020204030204" pitchFamily="34" charset="0"/>
              </a:rPr>
              <a:t> = int(</a:t>
            </a:r>
            <a:r>
              <a:rPr lang="en-US" sz="2400" dirty="0" err="1">
                <a:latin typeface="Calibri" panose="020F0502020204030204" pitchFamily="34" charset="0"/>
              </a:rPr>
              <a:t>myString</a:t>
            </a:r>
            <a:r>
              <a:rPr lang="en-US" sz="2400" dirty="0">
                <a:latin typeface="Calibri" panose="020F0502020204030204" pitchFamily="34" charset="0"/>
              </a:rPr>
              <a:t>) </a:t>
            </a:r>
            <a:endParaRPr lang="en-US" sz="2400" dirty="0"/>
          </a:p>
          <a:p>
            <a:r>
              <a:rPr lang="en-US" sz="2400" dirty="0">
                <a:solidFill>
                  <a:srgbClr val="F8A81B"/>
                </a:solidFill>
                <a:latin typeface="Calibri" panose="020F0502020204030204" pitchFamily="34" charset="0"/>
              </a:rPr>
              <a:t>x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= 0</a:t>
            </a:r>
            <a:br>
              <a:rPr lang="en-US" sz="2400" dirty="0"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6091BA"/>
                </a:solidFill>
                <a:latin typeface="Calibri" panose="020F0502020204030204" pitchFamily="34" charset="0"/>
              </a:rPr>
              <a:t>while</a:t>
            </a:r>
            <a:r>
              <a:rPr lang="en-US" sz="2400" dirty="0">
                <a:solidFill>
                  <a:srgbClr val="4270C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A0CC3A"/>
                </a:solidFill>
                <a:latin typeface="Calibri" panose="020F0502020204030204" pitchFamily="34" charset="0"/>
              </a:rPr>
              <a:t>x &lt; 5</a:t>
            </a:r>
            <a:r>
              <a:rPr lang="en-US" sz="2400" dirty="0">
                <a:solidFill>
                  <a:srgbClr val="4270C1"/>
                </a:solidFill>
                <a:latin typeface="Calibri" panose="020F0502020204030204" pitchFamily="34" charset="0"/>
              </a:rPr>
              <a:t>: </a:t>
            </a:r>
            <a:endParaRPr lang="en-US" sz="2400" dirty="0"/>
          </a:p>
          <a:p>
            <a:r>
              <a:rPr lang="en-US" sz="2400" dirty="0">
                <a:latin typeface="Calibri" panose="020F0502020204030204" pitchFamily="34" charset="0"/>
              </a:rPr>
              <a:t>    print(</a:t>
            </a:r>
            <a:r>
              <a:rPr lang="en-US" sz="2400" dirty="0" err="1">
                <a:latin typeface="Calibri" panose="020F0502020204030204" pitchFamily="34" charset="0"/>
              </a:rPr>
              <a:t>myInt</a:t>
            </a:r>
            <a:r>
              <a:rPr lang="en-US" sz="2400" dirty="0">
                <a:latin typeface="Calibri" panose="020F0502020204030204" pitchFamily="34" charset="0"/>
              </a:rPr>
              <a:t>) 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   x= x +1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345" y="6091833"/>
            <a:ext cx="753530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3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1177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Office Theme</vt:lpstr>
      <vt:lpstr>LENDI INSTITUTE OF ENGINEERING AND TECHNOLGOY (Autonomous) Approved by AICTE and Permanently affiliated to JNTU Gurajada-Vizianagaram. </vt:lpstr>
      <vt:lpstr>What is Python?</vt:lpstr>
      <vt:lpstr>Variables, Objects, and Classes  </vt:lpstr>
      <vt:lpstr>Variables, Objects, and Classes (cont.) </vt:lpstr>
      <vt:lpstr>Basic Syntax Rules  </vt:lpstr>
      <vt:lpstr>Basic Syntax Rules  </vt:lpstr>
      <vt:lpstr>Basic Syntax Rules (cont.)</vt:lpstr>
      <vt:lpstr>Common Data Types and Operators</vt:lpstr>
      <vt:lpstr>Input/Output</vt:lpstr>
      <vt:lpstr>If-else Statements</vt:lpstr>
      <vt:lpstr>For Loops</vt:lpstr>
      <vt:lpstr>While Loops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LENDI INSTITUTE OF ENGINEERING AND TECHNOLGOY (Autonomous) Approved by AICTE and Permanently affiliated to JNTUGV-Vizianagaram </dc:title>
  <dc:creator>Naina devi</dc:creator>
  <cp:lastModifiedBy>Naina devi</cp:lastModifiedBy>
  <cp:revision>11</cp:revision>
  <dcterms:created xsi:type="dcterms:W3CDTF">2025-03-17T09:31:56Z</dcterms:created>
  <dcterms:modified xsi:type="dcterms:W3CDTF">2025-03-28T06:02:32Z</dcterms:modified>
</cp:coreProperties>
</file>